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257" r:id="rId3"/>
    <p:sldId id="272" r:id="rId4"/>
    <p:sldId id="259" r:id="rId5"/>
    <p:sldId id="260" r:id="rId6"/>
    <p:sldId id="266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5" autoAdjust="0"/>
    <p:restoredTop sz="94660"/>
  </p:normalViewPr>
  <p:slideViewPr>
    <p:cSldViewPr>
      <p:cViewPr varScale="1">
        <p:scale>
          <a:sx n="82" d="100"/>
          <a:sy n="8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68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39E56-9BCC-4D36-A0B4-69B9282BD0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C45B5E-44D3-4E34-A6AC-3E2464C4E5F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Начальный 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Определение проблемы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Выбор группы участников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Определение  сроков</a:t>
          </a:r>
        </a:p>
      </dgm:t>
    </dgm:pt>
    <dgm:pt modelId="{52F08896-1E50-49CE-8CEC-2CC1815F171F}" type="parTrans" cxnId="{901033B8-D76F-40F2-A10B-29EB6AFCEB21}">
      <dgm:prSet/>
      <dgm:spPr/>
      <dgm:t>
        <a:bodyPr/>
        <a:lstStyle/>
        <a:p>
          <a:endParaRPr lang="ru-RU"/>
        </a:p>
      </dgm:t>
    </dgm:pt>
    <dgm:pt modelId="{B66403B1-346F-47DA-ABA4-C4A549BA87D0}" type="sibTrans" cxnId="{901033B8-D76F-40F2-A10B-29EB6AFCEB21}">
      <dgm:prSet/>
      <dgm:spPr/>
      <dgm:t>
        <a:bodyPr/>
        <a:lstStyle/>
        <a:p>
          <a:endParaRPr lang="ru-RU"/>
        </a:p>
      </dgm:t>
    </dgm:pt>
    <dgm:pt modelId="{11B587D4-E9E2-4ECD-A4B5-64EFAC64D60A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Планирование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Составление плана работы с детьми в разных видах деятельности и взаимодействие с семьями воспитанников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C26A07-3893-424E-B4FC-CFFF0574AB76}" type="parTrans" cxnId="{20CE6348-462D-475E-9E72-951B1B868711}">
      <dgm:prSet/>
      <dgm:spPr/>
      <dgm:t>
        <a:bodyPr/>
        <a:lstStyle/>
        <a:p>
          <a:endParaRPr lang="ru-RU"/>
        </a:p>
      </dgm:t>
    </dgm:pt>
    <dgm:pt modelId="{3B92E7C3-0E66-4D02-9340-B2E44A9C0237}" type="sibTrans" cxnId="{20CE6348-462D-475E-9E72-951B1B868711}">
      <dgm:prSet/>
      <dgm:spPr/>
      <dgm:t>
        <a:bodyPr/>
        <a:lstStyle/>
        <a:p>
          <a:endParaRPr lang="ru-RU"/>
        </a:p>
      </dgm:t>
    </dgm:pt>
    <dgm:pt modelId="{33427225-A98A-4B39-8A87-2B78A08A82B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Выполнение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Совместная работа над проектом 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Детей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Воспитателей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Родителей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FA53D5-97B3-475D-93AE-290B390BBB31}" type="parTrans" cxnId="{2E3DDC5E-07C6-425C-835E-9392EFF9E09D}">
      <dgm:prSet/>
      <dgm:spPr/>
      <dgm:t>
        <a:bodyPr/>
        <a:lstStyle/>
        <a:p>
          <a:endParaRPr lang="ru-RU"/>
        </a:p>
      </dgm:t>
    </dgm:pt>
    <dgm:pt modelId="{9732CC3F-8485-4968-AD73-8804C22F0550}" type="sibTrans" cxnId="{2E3DDC5E-07C6-425C-835E-9392EFF9E09D}">
      <dgm:prSet/>
      <dgm:spPr/>
      <dgm:t>
        <a:bodyPr/>
        <a:lstStyle/>
        <a:p>
          <a:endParaRPr lang="ru-RU"/>
        </a:p>
      </dgm:t>
    </dgm:pt>
    <dgm:pt modelId="{51BCA338-0393-43EA-98A9-EDB1A57D9E2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Результат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Презентация проекта</a:t>
          </a:r>
        </a:p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Выведение диаграммы в усвоении КГН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DCFA52-B629-40B7-8146-AF1773BC2FD9}" type="parTrans" cxnId="{527EE5B3-1E03-42C3-BE0C-2FCB9D0052DD}">
      <dgm:prSet/>
      <dgm:spPr/>
      <dgm:t>
        <a:bodyPr/>
        <a:lstStyle/>
        <a:p>
          <a:endParaRPr lang="ru-RU"/>
        </a:p>
      </dgm:t>
    </dgm:pt>
    <dgm:pt modelId="{179EE513-9E95-451F-BB28-D8B543963FF6}" type="sibTrans" cxnId="{527EE5B3-1E03-42C3-BE0C-2FCB9D0052DD}">
      <dgm:prSet/>
      <dgm:spPr/>
      <dgm:t>
        <a:bodyPr/>
        <a:lstStyle/>
        <a:p>
          <a:endParaRPr lang="ru-RU"/>
        </a:p>
      </dgm:t>
    </dgm:pt>
    <dgm:pt modelId="{F2F93C92-9AB8-4A4F-B64A-EDA61AC3BBC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Разработка работ </a:t>
          </a:r>
          <a:r>
            <a: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остижения цели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Составления плана схемы</a:t>
          </a:r>
        </a:p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Обсуждения плана с родителями</a:t>
          </a:r>
        </a:p>
        <a:p>
          <a:pPr algn="ctr"/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E6A579-8741-4FC3-BA3C-8E17503DEF47}" type="sibTrans" cxnId="{2DEBB396-88EE-481D-9979-56756DEE0D9A}">
      <dgm:prSet/>
      <dgm:spPr/>
      <dgm:t>
        <a:bodyPr/>
        <a:lstStyle/>
        <a:p>
          <a:endParaRPr lang="ru-RU"/>
        </a:p>
      </dgm:t>
    </dgm:pt>
    <dgm:pt modelId="{8AACD71B-DF23-4EDF-A680-D3C83051D395}" type="parTrans" cxnId="{2DEBB396-88EE-481D-9979-56756DEE0D9A}">
      <dgm:prSet/>
      <dgm:spPr/>
      <dgm:t>
        <a:bodyPr/>
        <a:lstStyle/>
        <a:p>
          <a:endParaRPr lang="ru-RU"/>
        </a:p>
      </dgm:t>
    </dgm:pt>
    <dgm:pt modelId="{DF620792-B100-4281-BF42-EB5066B559C6}" type="pres">
      <dgm:prSet presAssocID="{50839E56-9BCC-4D36-A0B4-69B9282BD0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7F467E-0A58-4DAD-BE19-44EE40AA2CD1}" type="pres">
      <dgm:prSet presAssocID="{ABC45B5E-44D3-4E34-A6AC-3E2464C4E5FE}" presName="node" presStyleLbl="node1" presStyleIdx="0" presStyleCnt="5" custScaleY="14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D31A8-1D61-47F8-8E1C-E0A93FD90FF2}" type="pres">
      <dgm:prSet presAssocID="{B66403B1-346F-47DA-ABA4-C4A549BA87D0}" presName="sibTrans" presStyleCnt="0"/>
      <dgm:spPr/>
    </dgm:pt>
    <dgm:pt modelId="{60A19A2B-8271-478E-BAA0-5670ECE5651F}" type="pres">
      <dgm:prSet presAssocID="{F2F93C92-9AB8-4A4F-B64A-EDA61AC3BBC8}" presName="node" presStyleLbl="node1" presStyleIdx="1" presStyleCnt="5" custScaleX="122854" custScaleY="128966" custLinFactNeighborX="1447" custLinFactNeighborY="4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57062-7EE3-470C-B0F5-2E601D361C4D}" type="pres">
      <dgm:prSet presAssocID="{85E6A579-8741-4FC3-BA3C-8E17503DEF47}" presName="sibTrans" presStyleCnt="0"/>
      <dgm:spPr/>
    </dgm:pt>
    <dgm:pt modelId="{D8E914A8-0ACF-4CF6-83DE-BFFCE81B5AAA}" type="pres">
      <dgm:prSet presAssocID="{11B587D4-E9E2-4ECD-A4B5-64EFAC64D60A}" presName="node" presStyleLbl="node1" presStyleIdx="2" presStyleCnt="5" custScaleY="158301" custLinFactNeighborX="3356" custLinFactNeighborY="-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B3C77-8C5E-49F4-B8CB-F0705F36583F}" type="pres">
      <dgm:prSet presAssocID="{3B92E7C3-0E66-4D02-9340-B2E44A9C0237}" presName="sibTrans" presStyleCnt="0"/>
      <dgm:spPr/>
    </dgm:pt>
    <dgm:pt modelId="{33B85613-4403-4622-9F1C-3D3DD339536B}" type="pres">
      <dgm:prSet presAssocID="{33427225-A98A-4B39-8A87-2B78A08A82B0}" presName="node" presStyleLbl="node1" presStyleIdx="3" presStyleCnt="5" custScaleX="132491" custScaleY="154209" custLinFactNeighborX="-52138" custLinFactNeighborY="-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38DFC-4329-42C5-8CD3-584BCF106DD9}" type="pres">
      <dgm:prSet presAssocID="{9732CC3F-8485-4968-AD73-8804C22F0550}" presName="sibTrans" presStyleCnt="0"/>
      <dgm:spPr/>
    </dgm:pt>
    <dgm:pt modelId="{9EC2519E-550F-4C19-B731-F61009F9DD61}" type="pres">
      <dgm:prSet presAssocID="{51BCA338-0393-43EA-98A9-EDB1A57D9E25}" presName="node" presStyleLbl="node1" presStyleIdx="4" presStyleCnt="5" custScaleX="102217" custScaleY="151206" custLinFactNeighborX="7165" custLinFactNeighborY="-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E877A-28C7-4281-84FA-D19323D0DD27}" type="presOf" srcId="{50839E56-9BCC-4D36-A0B4-69B9282BD059}" destId="{DF620792-B100-4281-BF42-EB5066B559C6}" srcOrd="0" destOrd="0" presId="urn:microsoft.com/office/officeart/2005/8/layout/default"/>
    <dgm:cxn modelId="{4EFAD8DD-327D-4C64-B83E-650494608D37}" type="presOf" srcId="{11B587D4-E9E2-4ECD-A4B5-64EFAC64D60A}" destId="{D8E914A8-0ACF-4CF6-83DE-BFFCE81B5AAA}" srcOrd="0" destOrd="0" presId="urn:microsoft.com/office/officeart/2005/8/layout/default"/>
    <dgm:cxn modelId="{C9D43F75-8A16-47CF-B203-5DEDE50AF982}" type="presOf" srcId="{ABC45B5E-44D3-4E34-A6AC-3E2464C4E5FE}" destId="{847F467E-0A58-4DAD-BE19-44EE40AA2CD1}" srcOrd="0" destOrd="0" presId="urn:microsoft.com/office/officeart/2005/8/layout/default"/>
    <dgm:cxn modelId="{20CE6348-462D-475E-9E72-951B1B868711}" srcId="{50839E56-9BCC-4D36-A0B4-69B9282BD059}" destId="{11B587D4-E9E2-4ECD-A4B5-64EFAC64D60A}" srcOrd="2" destOrd="0" parTransId="{D3C26A07-3893-424E-B4FC-CFFF0574AB76}" sibTransId="{3B92E7C3-0E66-4D02-9340-B2E44A9C0237}"/>
    <dgm:cxn modelId="{527EE5B3-1E03-42C3-BE0C-2FCB9D0052DD}" srcId="{50839E56-9BCC-4D36-A0B4-69B9282BD059}" destId="{51BCA338-0393-43EA-98A9-EDB1A57D9E25}" srcOrd="4" destOrd="0" parTransId="{A6DCFA52-B629-40B7-8146-AF1773BC2FD9}" sibTransId="{179EE513-9E95-451F-BB28-D8B543963FF6}"/>
    <dgm:cxn modelId="{E80847C5-0D5D-42BA-BDCF-9BA6789E3246}" type="presOf" srcId="{51BCA338-0393-43EA-98A9-EDB1A57D9E25}" destId="{9EC2519E-550F-4C19-B731-F61009F9DD61}" srcOrd="0" destOrd="0" presId="urn:microsoft.com/office/officeart/2005/8/layout/default"/>
    <dgm:cxn modelId="{8FB86603-DBC2-4A7D-816D-938372250EF8}" type="presOf" srcId="{F2F93C92-9AB8-4A4F-B64A-EDA61AC3BBC8}" destId="{60A19A2B-8271-478E-BAA0-5670ECE5651F}" srcOrd="0" destOrd="0" presId="urn:microsoft.com/office/officeart/2005/8/layout/default"/>
    <dgm:cxn modelId="{2E3DDC5E-07C6-425C-835E-9392EFF9E09D}" srcId="{50839E56-9BCC-4D36-A0B4-69B9282BD059}" destId="{33427225-A98A-4B39-8A87-2B78A08A82B0}" srcOrd="3" destOrd="0" parTransId="{F8FA53D5-97B3-475D-93AE-290B390BBB31}" sibTransId="{9732CC3F-8485-4968-AD73-8804C22F0550}"/>
    <dgm:cxn modelId="{2DEBB396-88EE-481D-9979-56756DEE0D9A}" srcId="{50839E56-9BCC-4D36-A0B4-69B9282BD059}" destId="{F2F93C92-9AB8-4A4F-B64A-EDA61AC3BBC8}" srcOrd="1" destOrd="0" parTransId="{8AACD71B-DF23-4EDF-A680-D3C83051D395}" sibTransId="{85E6A579-8741-4FC3-BA3C-8E17503DEF47}"/>
    <dgm:cxn modelId="{AE18240A-BB30-4ADA-B806-DE82AA0DF0A4}" type="presOf" srcId="{33427225-A98A-4B39-8A87-2B78A08A82B0}" destId="{33B85613-4403-4622-9F1C-3D3DD339536B}" srcOrd="0" destOrd="0" presId="urn:microsoft.com/office/officeart/2005/8/layout/default"/>
    <dgm:cxn modelId="{901033B8-D76F-40F2-A10B-29EB6AFCEB21}" srcId="{50839E56-9BCC-4D36-A0B4-69B9282BD059}" destId="{ABC45B5E-44D3-4E34-A6AC-3E2464C4E5FE}" srcOrd="0" destOrd="0" parTransId="{52F08896-1E50-49CE-8CEC-2CC1815F171F}" sibTransId="{B66403B1-346F-47DA-ABA4-C4A549BA87D0}"/>
    <dgm:cxn modelId="{8610D23B-C3CC-43E4-B20F-2FA7876BBF17}" type="presParOf" srcId="{DF620792-B100-4281-BF42-EB5066B559C6}" destId="{847F467E-0A58-4DAD-BE19-44EE40AA2CD1}" srcOrd="0" destOrd="0" presId="urn:microsoft.com/office/officeart/2005/8/layout/default"/>
    <dgm:cxn modelId="{244486A1-E422-481A-8157-BE4EB29253CE}" type="presParOf" srcId="{DF620792-B100-4281-BF42-EB5066B559C6}" destId="{1E0D31A8-1D61-47F8-8E1C-E0A93FD90FF2}" srcOrd="1" destOrd="0" presId="urn:microsoft.com/office/officeart/2005/8/layout/default"/>
    <dgm:cxn modelId="{E602A1B8-0DC6-4D39-AAF0-B161073B164C}" type="presParOf" srcId="{DF620792-B100-4281-BF42-EB5066B559C6}" destId="{60A19A2B-8271-478E-BAA0-5670ECE5651F}" srcOrd="2" destOrd="0" presId="urn:microsoft.com/office/officeart/2005/8/layout/default"/>
    <dgm:cxn modelId="{E3C321C0-79A5-45A6-9E93-EC193685DC4D}" type="presParOf" srcId="{DF620792-B100-4281-BF42-EB5066B559C6}" destId="{16E57062-7EE3-470C-B0F5-2E601D361C4D}" srcOrd="3" destOrd="0" presId="urn:microsoft.com/office/officeart/2005/8/layout/default"/>
    <dgm:cxn modelId="{5FB3E21A-0ED6-4117-9B05-A595FC10D14D}" type="presParOf" srcId="{DF620792-B100-4281-BF42-EB5066B559C6}" destId="{D8E914A8-0ACF-4CF6-83DE-BFFCE81B5AAA}" srcOrd="4" destOrd="0" presId="urn:microsoft.com/office/officeart/2005/8/layout/default"/>
    <dgm:cxn modelId="{AD4FD174-A93E-4AC8-8303-3987DC75540C}" type="presParOf" srcId="{DF620792-B100-4281-BF42-EB5066B559C6}" destId="{733B3C77-8C5E-49F4-B8CB-F0705F36583F}" srcOrd="5" destOrd="0" presId="urn:microsoft.com/office/officeart/2005/8/layout/default"/>
    <dgm:cxn modelId="{B5CAC81D-13F7-4965-B671-D6F6BE88A723}" type="presParOf" srcId="{DF620792-B100-4281-BF42-EB5066B559C6}" destId="{33B85613-4403-4622-9F1C-3D3DD339536B}" srcOrd="6" destOrd="0" presId="urn:microsoft.com/office/officeart/2005/8/layout/default"/>
    <dgm:cxn modelId="{0E74591F-48A0-489E-8D0D-FB0B0E8FA884}" type="presParOf" srcId="{DF620792-B100-4281-BF42-EB5066B559C6}" destId="{FCB38DFC-4329-42C5-8CD3-584BCF106DD9}" srcOrd="7" destOrd="0" presId="urn:microsoft.com/office/officeart/2005/8/layout/default"/>
    <dgm:cxn modelId="{EE4FE3DC-10B3-4F74-A274-C07B6092B07E}" type="presParOf" srcId="{DF620792-B100-4281-BF42-EB5066B559C6}" destId="{9EC2519E-550F-4C19-B731-F61009F9DD61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05D1-90DE-4257-99CE-65E171354494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F5E1-AC18-4869-AF87-39A29DC28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C29FD3-DA5A-46F0-B2B6-5451DDB1DFA8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DE7CD7-67D1-40D3-B687-5E25DF426A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9291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715016"/>
            <a:ext cx="6429388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Воспитатель младшей группы «Пчёлки»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Кравцова.Е.С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лен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2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143116"/>
            <a:ext cx="5138138" cy="132343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схема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1214422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Культурно-гигиенические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навыки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857620" y="3000372"/>
            <a:ext cx="1414466" cy="898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20" y="3143248"/>
            <a:ext cx="2571768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3214686"/>
            <a:ext cx="2571768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214950"/>
            <a:ext cx="2343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286388"/>
            <a:ext cx="25003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4393405" y="2750339"/>
            <a:ext cx="35719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928926" y="3430588"/>
            <a:ext cx="785818" cy="2841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57818" y="3500438"/>
            <a:ext cx="500066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1393009" y="4964917"/>
            <a:ext cx="35719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7215206" y="5000636"/>
            <a:ext cx="42862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286116" y="5715016"/>
            <a:ext cx="2286016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в  ходе режимных моментов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35" y="1428736"/>
            <a:ext cx="383648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5286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385762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14818"/>
            <a:ext cx="528638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351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0"/>
            <a:ext cx="4857784" cy="3301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146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 у детей – первооснова всей дальнейшей работы и основа для развития  физически крепкого ребёнка.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тому же культурно-гигиенические навыки – являются первой и основной ступенью для  трудового воспитания.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Навыки мытья рук и личной гигиены включают умение: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6815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-Мыть лицо, руки </a:t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-Закатать рукава;</a:t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Взять мыло, намыливать до появления пены и смыть мыло;</a:t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Сухо вытереть руки, аккуратно весить полотенце в свою ячейку;</a:t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-Пользоваться расческой;</a:t>
            </a:r>
            <a:b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-Пользоваться носовым платком.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Навыки опрятной еды включают умение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-Правильное пользование столовой и чайной ложками, салфеткой;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-Не крошить хлеб;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Пережевывать пищу с закрытым ртом;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разговаривать с полным ртом;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-Тихо выходить по окончании еды из-за стола;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Благодари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Навыки снимания и надевания одежды в определенном порядке включают умение: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-Расстегнуть пуговицы, замок;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-Снять платье (рубашку, шорты);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-Аккуратно повесить;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-Снять обувь;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-Надеть в обратной последовательности.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эта программа нас заинтересовала?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Культурно-гигиенические навыки - важная составляющая часть культуры поведения. Педагоги и родители должны постоянно помнить, что привитые в детстве навыки, в том числе культурно-гигиенические, приносят человеку огромную пользу в течении всей его последующей жизни. Мы убедились, что формируя у детей дошкольного возраста культурно - гигиенические навыки, мы параллельно влияем на многие психические процессы в развитии ребёнка, при этом педагог должен набраться большого терпения и понимания.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всем 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Авторы</a:t>
            </a:r>
            <a:endParaRPr lang="ru-RU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</a:rPr>
              <a:t>1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Алямовская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В.Г. Ребенок за столом: Методическое пособие по формированию культурно-гигиенических навыков. –М., 2007.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2.Конина Е.Ю. Формирование культурно-гигиенических навыков у детей. Игровой комплект.- Айрис-пресс, 2007 -12 с.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3.Петерина С.В. Воспитание культуры поведения у детей дошкольного возраста.- М.: Просвещение, 1986-141</a:t>
            </a: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/>
            </a:r>
            <a:b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</a:br>
            <a:endParaRPr lang="ru-RU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b="1" dirty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культурно-гигиенические навыки у детей младшего дошкольного возраста (3-4 года) в повседневной жизни в детском саду и в семье.</a:t>
            </a:r>
          </a:p>
          <a:p>
            <a:pPr>
              <a:buNone/>
            </a:pPr>
            <a:endParaRPr lang="ru-RU" sz="4000" dirty="0">
              <a:ln>
                <a:solidFill>
                  <a:schemeClr val="bg2">
                    <a:lumMod val="10000"/>
                  </a:schemeClr>
                </a:solidFill>
              </a:ln>
            </a:endParaRPr>
          </a:p>
        </p:txBody>
      </p:sp>
      <p:pic>
        <p:nvPicPr>
          <p:cNvPr id="4" name="Рисунок 3" descr="1312976482_2011-08-10_1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0"/>
            <a:ext cx="2428892" cy="2714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Способствовать осмыслению детьми и родителями необходимости соблюдения правил личной гигиены;</a:t>
            </a:r>
          </a:p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  с алгоритмом выполнения культурно-гигиенических навыков;</a:t>
            </a:r>
          </a:p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Приучать детей следить за своим внешним видом, продолжать формировать умение правильно пользоваться мылом, аккуратно мыть руки, лицо, уши; насухо вытираться после умывания, вешать полотенце на место, пользоваться расчёской и носовым платком;</a:t>
            </a:r>
          </a:p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простейшие навыки поведения за столом: правильно пользоваться столовой и чайной ложками, вилкой, салфеткой; не крошить хлеб, пережёвывать пищу с закрытым ртом, не разговаривать с полным ртом.</a:t>
            </a:r>
          </a:p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умений у детей самостоятельно использовать полученные навыки в повседневной жизни в детском саду и дома;</a:t>
            </a:r>
          </a:p>
          <a:p>
            <a:pPr lvl="0"/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потребность у детей в соблюдении навыков гигиены и опрятности в повседневной жизни в детском саду и дома.</a:t>
            </a:r>
          </a:p>
          <a:p>
            <a:pPr>
              <a:buNone/>
            </a:pPr>
            <a:r>
              <a:rPr lang="ru-RU" sz="8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20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29432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4643470" cy="3357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286124"/>
            <a:ext cx="48577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современном дошкольном учреждении важное внимание 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уделяется воспитанию здорового дошкольника. 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формирования культурно-гигиенических навыков у детей младшего дошкольного возраста является из самых актуальных при воспитании детей. </a:t>
            </a:r>
          </a:p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сколько она изначально продумана, спланирована и организована, зависит будет ли она способствовать укреплению здоровья, физическому и психическому развитию, а так же воспитанию  культуры поведения.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культурно-гигиенические навыки и навыки самообслуживания у детей младшего дошкольного возраста в ходе организации режимных моментов.</a:t>
            </a: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71ad0443c69ed9d9a1496180505daa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85794"/>
            <a:ext cx="792961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1285861"/>
          <a:ext cx="8258204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Прогнозируемый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Овладение детьми младшего дошкольного возраста культурно-гигиенических навыками: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одеваться и раздеваться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небольшой помощью аккуратно вешать и складывать одежду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Обращать внимание на внешний вид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Правильно и самостоятельно мыть руки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Пользоваться индивидуальными средствами личной гигиены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еды правильно пользоваться столовыми приборами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446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Мойдодыр    </vt:lpstr>
      <vt:lpstr>Авторы</vt:lpstr>
      <vt:lpstr>Цель</vt:lpstr>
      <vt:lpstr>Задачи:</vt:lpstr>
      <vt:lpstr>Слайд 5</vt:lpstr>
      <vt:lpstr>Актуальность</vt:lpstr>
      <vt:lpstr>Цель проекта</vt:lpstr>
      <vt:lpstr>Этапы работы</vt:lpstr>
      <vt:lpstr>Прогнозируемый результат</vt:lpstr>
      <vt:lpstr>План схема проекта</vt:lpstr>
      <vt:lpstr>Образовательная деятельность в  ходе режимных моментов</vt:lpstr>
      <vt:lpstr>Слайд 12</vt:lpstr>
      <vt:lpstr>Слайд 13</vt:lpstr>
      <vt:lpstr>Навыки мытья рук и личной гигиены включают умение:</vt:lpstr>
      <vt:lpstr>Навыки опрятной еды включают умение</vt:lpstr>
      <vt:lpstr>Навыки снимания и надевания одежды в определенном порядке включают умение:</vt:lpstr>
      <vt:lpstr>Чем эта программа нас заинтересовала?</vt:lpstr>
      <vt:lpstr>Спасибо всем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Мойдодыр</dc:title>
  <dc:creator>gg</dc:creator>
  <cp:lastModifiedBy>gg</cp:lastModifiedBy>
  <cp:revision>46</cp:revision>
  <dcterms:created xsi:type="dcterms:W3CDTF">2014-10-15T11:54:08Z</dcterms:created>
  <dcterms:modified xsi:type="dcterms:W3CDTF">2015-09-15T17:54:00Z</dcterms:modified>
</cp:coreProperties>
</file>